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57" r:id="rId6"/>
    <p:sldId id="262" r:id="rId7"/>
    <p:sldId id="263" r:id="rId8"/>
    <p:sldId id="264" r:id="rId9"/>
    <p:sldId id="265" r:id="rId10"/>
    <p:sldId id="269" r:id="rId11"/>
    <p:sldId id="268" r:id="rId12"/>
    <p:sldId id="267" r:id="rId13"/>
    <p:sldId id="270" r:id="rId14"/>
    <p:sldId id="274" r:id="rId15"/>
    <p:sldId id="275" r:id="rId16"/>
    <p:sldId id="271" r:id="rId17"/>
    <p:sldId id="272" r:id="rId18"/>
    <p:sldId id="273" r:id="rId19"/>
    <p:sldId id="276" r:id="rId20"/>
    <p:sldId id="277" r:id="rId21"/>
    <p:sldId id="279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88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2016/9/17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2016/9/17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2016/9/17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2016/9/17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2016/9/17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2016/9/17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2016/9/17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1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7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124745"/>
            <a:ext cx="7772400" cy="3816423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When deep learning meets object detection:</a:t>
            </a:r>
            <a:br>
              <a:rPr lang="en-US" altLang="zh-CN" dirty="0" smtClean="0"/>
            </a:br>
            <a:r>
              <a:rPr lang="en-US" altLang="zh-CN" dirty="0" smtClean="0"/>
              <a:t>Introduction to two technologies:</a:t>
            </a:r>
            <a:br>
              <a:rPr lang="en-US" altLang="zh-CN" dirty="0" smtClean="0"/>
            </a:br>
            <a:r>
              <a:rPr lang="en-US" altLang="zh-CN" dirty="0" smtClean="0"/>
              <a:t>SSD and YOLO</a:t>
            </a:r>
            <a:br>
              <a:rPr lang="en-US" altLang="zh-CN" dirty="0" smtClean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31640" y="4489956"/>
            <a:ext cx="6480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err="1" smtClean="0"/>
              <a:t>Wenchi</a:t>
            </a:r>
            <a:r>
              <a:rPr lang="en-US" altLang="zh-CN" sz="2800" dirty="0" smtClean="0"/>
              <a:t> Ma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2778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800" dirty="0" smtClean="0"/>
              <a:t>SSD overcoming the influence of resolution difference</a:t>
            </a:r>
            <a:endParaRPr lang="zh-CN" altLang="en-US" sz="3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776"/>
            <a:ext cx="9144000" cy="2713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46" y="4149080"/>
            <a:ext cx="8075508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023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Quantity choice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9592" y="1857018"/>
            <a:ext cx="7344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Imposing </a:t>
            </a:r>
            <a:r>
              <a:rPr lang="en-US" altLang="zh-CN" sz="2000" dirty="0" smtClean="0">
                <a:solidFill>
                  <a:srgbClr val="FF0000"/>
                </a:solidFill>
              </a:rPr>
              <a:t>different aspects ratios for the default boxes</a:t>
            </a:r>
            <a:r>
              <a:rPr lang="en-US" altLang="zh-CN" sz="2000" dirty="0" smtClean="0"/>
              <a:t>, and denote them as :</a:t>
            </a:r>
            <a:endParaRPr lang="zh-CN" altLang="en-US" sz="2000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0598116"/>
              </p:ext>
            </p:extLst>
          </p:nvPr>
        </p:nvGraphicFramePr>
        <p:xfrm>
          <a:off x="3430537" y="2670464"/>
          <a:ext cx="2282925" cy="902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0" name="Equation" r:id="rId3" imgW="1091880" imgH="431640" progId="Equation.DSMT4">
                  <p:embed/>
                </p:oleObj>
              </mc:Choice>
              <mc:Fallback>
                <p:oleObj name="Equation" r:id="rId3" imgW="10918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30537" y="2670464"/>
                        <a:ext cx="2282925" cy="9025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99592" y="3833753"/>
            <a:ext cx="73448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Instead of using all the negative examples, SSD sorts them </a:t>
            </a:r>
            <a:r>
              <a:rPr lang="en-US" altLang="zh-CN" sz="2000" dirty="0" smtClean="0">
                <a:solidFill>
                  <a:srgbClr val="FF0000"/>
                </a:solidFill>
              </a:rPr>
              <a:t>using the highest confidence for each default box </a:t>
            </a:r>
            <a:r>
              <a:rPr lang="en-US" altLang="zh-CN" sz="2000" dirty="0" smtClean="0"/>
              <a:t>and pick the top ones so that the ratio between the negatives and positives is at most 3:1——leading to faster optimization and more stable training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0881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Quantity choice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4906753"/>
              </p:ext>
            </p:extLst>
          </p:nvPr>
        </p:nvGraphicFramePr>
        <p:xfrm>
          <a:off x="1254987" y="1628800"/>
          <a:ext cx="6634027" cy="10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Equation" r:id="rId3" imgW="2590560" imgH="393480" progId="Equation.DSMT4">
                  <p:embed/>
                </p:oleObj>
              </mc:Choice>
              <mc:Fallback>
                <p:oleObj name="Equation" r:id="rId3" imgW="25905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54987" y="1628800"/>
                        <a:ext cx="6634027" cy="1008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07604" y="3046308"/>
            <a:ext cx="71287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--The </a:t>
            </a:r>
            <a:r>
              <a:rPr lang="en-US" altLang="zh-CN" sz="2400" dirty="0" smtClean="0">
                <a:solidFill>
                  <a:srgbClr val="FF0000"/>
                </a:solidFill>
              </a:rPr>
              <a:t>overall objective loss function </a:t>
            </a:r>
            <a:r>
              <a:rPr lang="en-US" altLang="zh-CN" sz="2400" dirty="0" smtClean="0"/>
              <a:t>is a weighted sum of the localization loss and the confidence loss(</a:t>
            </a:r>
            <a:r>
              <a:rPr lang="en-US" altLang="zh-CN" sz="2400" dirty="0" err="1" smtClean="0"/>
              <a:t>conf</a:t>
            </a:r>
            <a:r>
              <a:rPr lang="en-US" altLang="zh-CN" sz="2400" dirty="0" smtClean="0"/>
              <a:t>)</a:t>
            </a:r>
          </a:p>
          <a:p>
            <a:r>
              <a:rPr lang="en-US" altLang="zh-CN" sz="2400" dirty="0" smtClean="0"/>
              <a:t>--N: the number of matched default boxes</a:t>
            </a:r>
          </a:p>
          <a:p>
            <a:r>
              <a:rPr lang="en-US" altLang="zh-CN" sz="2400" dirty="0" smtClean="0"/>
              <a:t>--l: predicted boxes</a:t>
            </a:r>
          </a:p>
          <a:p>
            <a:r>
              <a:rPr lang="en-US" altLang="zh-CN" sz="2400" dirty="0" smtClean="0"/>
              <a:t>--g: the ground truth box</a:t>
            </a:r>
          </a:p>
          <a:p>
            <a:r>
              <a:rPr lang="en-US" altLang="zh-CN" sz="2400" dirty="0" smtClean="0"/>
              <a:t>--x=1 denotes some certain default box is matched to a ground truth box</a:t>
            </a:r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3280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1580" y="2348880"/>
            <a:ext cx="75608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Experiments are based on VGG16,  which is pre-trained on the ILSVRC CLS-LOC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Training: VOC2007 trainval+VOC2012trainval(16551 images)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Testing: VOC2007 test and VOC2012 </a:t>
            </a:r>
            <a:r>
              <a:rPr lang="en-US" altLang="zh-CN" sz="2400" dirty="0" err="1" smtClean="0"/>
              <a:t>rexpectively</a:t>
            </a:r>
            <a:r>
              <a:rPr lang="en-US" altLang="zh-CN" sz="2400" dirty="0" smtClean="0"/>
              <a:t> (4952 images)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Using      learning rate for 40K iterations then      and continue training for another 20k </a:t>
            </a:r>
            <a:r>
              <a:rPr lang="en-US" altLang="zh-CN" sz="2400" dirty="0" err="1" smtClean="0"/>
              <a:t>iterartions</a:t>
            </a:r>
            <a:endParaRPr lang="en-US" altLang="zh-CN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400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0893989"/>
              </p:ext>
            </p:extLst>
          </p:nvPr>
        </p:nvGraphicFramePr>
        <p:xfrm>
          <a:off x="1835696" y="4581128"/>
          <a:ext cx="495055" cy="36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6" name="Equation" r:id="rId3" imgW="279360" imgH="203040" progId="Equation.DSMT4">
                  <p:embed/>
                </p:oleObj>
              </mc:Choice>
              <mc:Fallback>
                <p:oleObj name="Equation" r:id="rId3" imgW="2793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4581128"/>
                        <a:ext cx="495055" cy="36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6527899"/>
              </p:ext>
            </p:extLst>
          </p:nvPr>
        </p:nvGraphicFramePr>
        <p:xfrm>
          <a:off x="6660232" y="4581128"/>
          <a:ext cx="504056" cy="366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7" name="Equation" r:id="rId5" imgW="279360" imgH="203040" progId="Equation.DSMT4">
                  <p:embed/>
                </p:oleObj>
              </mc:Choice>
              <mc:Fallback>
                <p:oleObj name="Equation" r:id="rId5" imgW="2793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60232" y="4581128"/>
                        <a:ext cx="504056" cy="3665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237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805272" y="877788"/>
            <a:ext cx="7533456" cy="5143500"/>
            <a:chOff x="611560" y="877788"/>
            <a:chExt cx="7533456" cy="5143500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877788"/>
              <a:ext cx="3448050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16" y="904875"/>
              <a:ext cx="3429000" cy="5095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9727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42789" y="545058"/>
            <a:ext cx="7658422" cy="2571750"/>
            <a:chOff x="899592" y="545058"/>
            <a:chExt cx="7658422" cy="257175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545058"/>
              <a:ext cx="3429000" cy="2571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064" y="692696"/>
              <a:ext cx="3409950" cy="2276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组合 4"/>
          <p:cNvGrpSpPr/>
          <p:nvPr/>
        </p:nvGrpSpPr>
        <p:grpSpPr>
          <a:xfrm>
            <a:off x="810812" y="3626544"/>
            <a:ext cx="7522376" cy="2286000"/>
            <a:chOff x="1028179" y="3626544"/>
            <a:chExt cx="7522376" cy="2286000"/>
          </a:xfrm>
        </p:grpSpPr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179" y="3717032"/>
              <a:ext cx="3171825" cy="2105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1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2030" y="3626544"/>
              <a:ext cx="3438525" cy="228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1310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Detection Analysis </a:t>
            </a:r>
            <a:br>
              <a:rPr lang="en-US" altLang="zh-CN" dirty="0" smtClean="0"/>
            </a:br>
            <a:r>
              <a:rPr lang="en-US" altLang="zh-CN" sz="2200" dirty="0" smtClean="0"/>
              <a:t>——PASCAL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VOC 2007test and PSCAL</a:t>
            </a:r>
            <a:r>
              <a:rPr lang="zh-CN" altLang="en-US" sz="2200" dirty="0"/>
              <a:t> </a:t>
            </a:r>
            <a:r>
              <a:rPr lang="en-US" altLang="zh-CN" sz="2200" dirty="0" smtClean="0"/>
              <a:t>VOC 2012 test</a:t>
            </a:r>
            <a:endParaRPr lang="zh-CN" altLang="en-US" sz="22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80" y="1381150"/>
            <a:ext cx="91440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8880" y="4372069"/>
            <a:ext cx="9144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US" altLang="zh-CN" dirty="0" smtClean="0"/>
              <a:t>SSD can detect various object categories with high quality. </a:t>
            </a:r>
          </a:p>
          <a:p>
            <a:pPr marL="285750" indent="-285750"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US" altLang="zh-CN" dirty="0" smtClean="0"/>
              <a:t>The majority of its confident detections are correct.</a:t>
            </a:r>
          </a:p>
          <a:p>
            <a:pPr marL="285750" indent="-285750"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US" altLang="zh-CN" dirty="0" smtClean="0"/>
              <a:t>The recall is around 85-90%</a:t>
            </a:r>
          </a:p>
          <a:p>
            <a:pPr marL="285750" indent="-285750"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US" altLang="zh-CN" dirty="0" smtClean="0"/>
              <a:t>Compared to R-CNN, SSD has less localization error</a:t>
            </a: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zh-CN" dirty="0" smtClean="0"/>
              <a:t>However, SSD has more confusions with similar object categories (as SSD shares locations for multiple categories)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 smtClean="0"/>
              <a:t>500: training and testing image size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 smtClean="0"/>
              <a:t>Better than YOLO: maybe due to the use of convolutional default boxes from multiple feature maps</a:t>
            </a:r>
            <a:endParaRPr lang="zh-CN" alt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682230"/>
            <a:ext cx="914400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979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Detection Analysis </a:t>
            </a:r>
            <a:br>
              <a:rPr lang="en-US" altLang="zh-CN" dirty="0" smtClean="0"/>
            </a:br>
            <a:r>
              <a:rPr lang="en-US" altLang="zh-CN" sz="2200" dirty="0" smtClean="0"/>
              <a:t>——Results on Pascal VOC2007 test</a:t>
            </a:r>
            <a:endParaRPr lang="zh-CN" altLang="en-US" sz="2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1700808"/>
            <a:ext cx="6000750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03548" y="4437112"/>
            <a:ext cx="81369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Faster R-CNN uses extra prediction layers for region proposals and requires feature resampling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SSD500 outperforms Faster R-CNN in both speed and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Fast YOLO can run at 155FPS, but has much lower accuracy by almost 20% </a:t>
            </a:r>
            <a:r>
              <a:rPr lang="en-US" altLang="zh-CN" dirty="0" err="1" smtClean="0"/>
              <a:t>mAP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SSD actually  make a balance between accuracy and speed compared to Faster R-CNN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155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YOLO</a:t>
            </a:r>
            <a:br>
              <a:rPr lang="en-US" altLang="zh-CN" dirty="0" smtClean="0"/>
            </a:br>
            <a:r>
              <a:rPr lang="en-US" altLang="zh-CN" sz="4000" dirty="0" smtClean="0"/>
              <a:t>You Only Look Once: Unified, Real-Time Object Detection</a:t>
            </a:r>
            <a:endParaRPr lang="zh-CN" altLang="en-US" sz="4000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525963"/>
          </a:xfrm>
        </p:spPr>
        <p:txBody>
          <a:bodyPr>
            <a:normAutofit fontScale="85000" lnSpcReduction="10000"/>
          </a:bodyPr>
          <a:lstStyle/>
          <a:p>
            <a:pPr>
              <a:buClr>
                <a:srgbClr val="FF0000"/>
              </a:buClr>
              <a:buFont typeface="Calibri" panose="020F0502020204030204" pitchFamily="34" charset="0"/>
              <a:buChar char="?"/>
            </a:pPr>
            <a:r>
              <a:rPr lang="en-US" altLang="zh-CN" dirty="0" smtClean="0"/>
              <a:t>Tool?-- A single neural network, unified architecture</a:t>
            </a:r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?"/>
            </a:pPr>
            <a:r>
              <a:rPr lang="en-US" altLang="zh-CN" dirty="0" smtClean="0"/>
              <a:t>Framework?– </a:t>
            </a:r>
            <a:r>
              <a:rPr lang="en-US" altLang="zh-CN" dirty="0" err="1" smtClean="0"/>
              <a:t>Darknet</a:t>
            </a:r>
            <a:endParaRPr lang="en-US" altLang="zh-CN" dirty="0" smtClean="0"/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?"/>
            </a:pPr>
            <a:r>
              <a:rPr lang="en-US" altLang="zh-CN" dirty="0" smtClean="0"/>
              <a:t>Technology background?--related methods are slow , not real-time and devoid of generalization ability</a:t>
            </a:r>
          </a:p>
          <a:p>
            <a:r>
              <a:rPr lang="en-US" altLang="zh-CN" dirty="0" smtClean="0"/>
              <a:t>Solution and Advantages:</a:t>
            </a:r>
          </a:p>
          <a:p>
            <a:pPr>
              <a:buClr>
                <a:srgbClr val="00B050"/>
              </a:buClr>
              <a:buFont typeface="Calibri" panose="020F0502020204030204" pitchFamily="34" charset="0"/>
              <a:buChar char="@"/>
            </a:pPr>
            <a:r>
              <a:rPr lang="en-US" altLang="zh-CN" dirty="0" smtClean="0"/>
              <a:t>Simpler structure of network</a:t>
            </a:r>
          </a:p>
          <a:p>
            <a:pPr>
              <a:buClr>
                <a:srgbClr val="00B050"/>
              </a:buClr>
              <a:buFont typeface="Calibri" panose="020F0502020204030204" pitchFamily="34" charset="0"/>
              <a:buChar char="@"/>
            </a:pPr>
            <a:r>
              <a:rPr lang="en-US" altLang="zh-CN" dirty="0" smtClean="0"/>
              <a:t>much more faster, even with real-time property: </a:t>
            </a:r>
            <a:r>
              <a:rPr lang="en-US" altLang="zh-CN" dirty="0"/>
              <a:t>150fps: able to process streaming video in real-time with less than 25 milliseconds of </a:t>
            </a:r>
            <a:r>
              <a:rPr lang="en-US" altLang="zh-CN" dirty="0" smtClean="0"/>
              <a:t>latency</a:t>
            </a:r>
          </a:p>
          <a:p>
            <a:pPr>
              <a:buClr>
                <a:srgbClr val="00B050"/>
              </a:buClr>
              <a:buFont typeface="Calibri" panose="020F0502020204030204" pitchFamily="34" charset="0"/>
              <a:buChar char="@"/>
            </a:pPr>
            <a:r>
              <a:rPr lang="en-US" altLang="zh-CN" dirty="0" smtClean="0"/>
              <a:t>Maintaining  a proper accuracy range</a:t>
            </a:r>
          </a:p>
          <a:p>
            <a:pPr>
              <a:buClr>
                <a:srgbClr val="00B050"/>
              </a:buClr>
              <a:buFont typeface="Calibri" panose="020F0502020204030204" pitchFamily="34" charset="0"/>
              <a:buChar char="@"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98806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How YOLO gets its goal?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293096"/>
            <a:ext cx="8229600" cy="2710071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For speed: </a:t>
            </a:r>
            <a:r>
              <a:rPr lang="en-US" altLang="zh-CN" dirty="0" smtClean="0">
                <a:solidFill>
                  <a:srgbClr val="FF0000"/>
                </a:solidFill>
              </a:rPr>
              <a:t>Also! structure advantage!</a:t>
            </a:r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altLang="zh-CN" dirty="0" smtClean="0"/>
              <a:t>No bounding box proposals and subsequent pixel or feature resampling stage</a:t>
            </a:r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altLang="zh-CN" dirty="0"/>
              <a:t>A</a:t>
            </a:r>
            <a:r>
              <a:rPr lang="en-US" altLang="zh-CN" dirty="0" smtClean="0"/>
              <a:t> </a:t>
            </a:r>
            <a:r>
              <a:rPr lang="en-US" altLang="zh-CN" dirty="0"/>
              <a:t>neural network predicts bounding boxes and class probabilities directly from full images in one evaluation</a:t>
            </a:r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1268760"/>
            <a:ext cx="7286625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368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733425"/>
            <a:ext cx="6000750" cy="539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972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How unified detection works?</a:t>
            </a:r>
            <a:endParaRPr lang="zh-CN" altLang="en-US" sz="3600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088" y="1196752"/>
            <a:ext cx="5457825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9512" y="4797152"/>
            <a:ext cx="86409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uses </a:t>
            </a:r>
            <a:r>
              <a:rPr lang="en-US" altLang="zh-CN" dirty="0" smtClean="0"/>
              <a:t>features from </a:t>
            </a:r>
            <a:r>
              <a:rPr lang="en-US" altLang="zh-CN" dirty="0"/>
              <a:t>the entire image to predict each bounding </a:t>
            </a:r>
            <a:r>
              <a:rPr lang="en-US" altLang="zh-CN" dirty="0" smtClean="0"/>
              <a:t>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predicts all bounding boxes across all classes for an image </a:t>
            </a:r>
            <a:r>
              <a:rPr lang="en-US" altLang="zh-CN" dirty="0" smtClean="0"/>
              <a:t>simultaneously?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altLang="zh-CN" dirty="0" smtClean="0"/>
              <a:t>divides </a:t>
            </a:r>
            <a:r>
              <a:rPr lang="en-US" altLang="zh-CN" dirty="0"/>
              <a:t>the input image into an s*s grid. If the center of an object falls into a grid cell, the cell is responsible for detecting that object</a:t>
            </a:r>
            <a:r>
              <a:rPr lang="en-US" altLang="zh-CN" dirty="0" smtClean="0"/>
              <a:t>.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altLang="zh-CN" dirty="0"/>
              <a:t>each grid cell predicts B bounding boxes and confidence scores for those </a:t>
            </a:r>
            <a:r>
              <a:rPr lang="en-US" altLang="zh-CN" dirty="0" smtClean="0"/>
              <a:t>boxes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altLang="zh-CN" dirty="0"/>
              <a:t>Each grid also predicts C conditional(conditioned on the grid cell containing an object) class probabilities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26953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How unified detection works?</a:t>
            </a:r>
            <a:endParaRPr lang="zh-CN" altLang="en-US" sz="3600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088" y="1273636"/>
            <a:ext cx="5457825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5536" y="4725144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confidence scores</a:t>
            </a:r>
            <a:r>
              <a:rPr lang="en-US" altLang="zh-CN" dirty="0"/>
              <a:t>: reflect how confident is that the box contains an </a:t>
            </a:r>
            <a:r>
              <a:rPr lang="en-US" altLang="zh-CN" dirty="0" err="1"/>
              <a:t>object+how</a:t>
            </a:r>
            <a:r>
              <a:rPr lang="en-US" altLang="zh-CN" dirty="0"/>
              <a:t> accurate the box is 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737" y="5418931"/>
            <a:ext cx="19145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5795972"/>
            <a:ext cx="792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</a:t>
            </a:r>
            <a:r>
              <a:rPr lang="en-US" altLang="zh-CN" b="1" dirty="0" smtClean="0"/>
              <a:t>onditional class probabilities: </a:t>
            </a:r>
            <a:r>
              <a:rPr lang="en-US" altLang="zh-CN" dirty="0" smtClean="0"/>
              <a:t>conditioned on the grid cell containing an object</a:t>
            </a:r>
            <a:endParaRPr lang="zh-CN" alt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4" y="6309320"/>
            <a:ext cx="161925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220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How unified detection works?</a:t>
            </a:r>
            <a:endParaRPr lang="zh-CN" altLang="en-US" sz="3600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088" y="1273636"/>
            <a:ext cx="5457825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7" y="5013176"/>
            <a:ext cx="610552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3568" y="5403701"/>
            <a:ext cx="7704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At test </a:t>
            </a:r>
            <a:r>
              <a:rPr lang="en-US" altLang="zh-CN" dirty="0" smtClean="0"/>
              <a:t>time,  </a:t>
            </a:r>
            <a:r>
              <a:rPr lang="en-US" altLang="zh-CN" dirty="0"/>
              <a:t>multiply the conditional class </a:t>
            </a:r>
            <a:r>
              <a:rPr lang="en-US" altLang="zh-CN" dirty="0" smtClean="0"/>
              <a:t>probabilities and </a:t>
            </a:r>
            <a:r>
              <a:rPr lang="en-US" altLang="zh-CN" dirty="0"/>
              <a:t>the individual box confidence </a:t>
            </a:r>
            <a:r>
              <a:rPr lang="en-US" altLang="zh-CN" dirty="0" smtClean="0"/>
              <a:t>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giving class-specific </a:t>
            </a:r>
            <a:r>
              <a:rPr lang="en-US" altLang="zh-CN" dirty="0"/>
              <a:t>confidence scores for </a:t>
            </a:r>
            <a:r>
              <a:rPr lang="en-US" altLang="zh-CN" dirty="0" smtClean="0"/>
              <a:t>each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Showing  </a:t>
            </a:r>
            <a:r>
              <a:rPr lang="en-US" altLang="zh-CN" dirty="0"/>
              <a:t>both the probability of that </a:t>
            </a:r>
            <a:r>
              <a:rPr lang="en-US" altLang="zh-CN" dirty="0" smtClean="0"/>
              <a:t>class appearing </a:t>
            </a:r>
            <a:r>
              <a:rPr lang="en-US" altLang="zh-CN" dirty="0"/>
              <a:t>in the box and how well the predicted box fits </a:t>
            </a:r>
            <a:r>
              <a:rPr lang="en-US" altLang="zh-CN" dirty="0" smtClean="0"/>
              <a:t>the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155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1580" y="2348880"/>
            <a:ext cx="75608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err="1"/>
              <a:t>P</a:t>
            </a:r>
            <a:r>
              <a:rPr lang="en-US" altLang="zh-CN" sz="2400" dirty="0" err="1" smtClean="0"/>
              <a:t>retraining</a:t>
            </a:r>
            <a:r>
              <a:rPr lang="en-US" altLang="zh-CN" sz="2400" dirty="0" smtClean="0"/>
              <a:t>  </a:t>
            </a:r>
            <a:r>
              <a:rPr lang="en-US" altLang="zh-CN" sz="2400" dirty="0"/>
              <a:t>convolutional </a:t>
            </a:r>
            <a:r>
              <a:rPr lang="en-US" altLang="zh-CN" sz="2400" dirty="0" smtClean="0"/>
              <a:t>layers </a:t>
            </a:r>
            <a:r>
              <a:rPr lang="en-US" altLang="zh-CN" sz="2400" dirty="0"/>
              <a:t>on the </a:t>
            </a:r>
            <a:r>
              <a:rPr lang="en-US" altLang="zh-CN" sz="2400" dirty="0" smtClean="0"/>
              <a:t>ImageNet 1000-class </a:t>
            </a:r>
            <a:r>
              <a:rPr lang="en-US" altLang="zh-CN" sz="2400" dirty="0"/>
              <a:t>competition </a:t>
            </a:r>
            <a:r>
              <a:rPr lang="en-US" altLang="zh-CN" sz="2400" dirty="0" smtClean="0"/>
              <a:t>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Training data: VOC 2007 and 2012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135 epochs on the training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Learning rate from       to  </a:t>
            </a:r>
            <a:endParaRPr lang="zh-CN" altLang="en-US" sz="2400" dirty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4587717"/>
              </p:ext>
            </p:extLst>
          </p:nvPr>
        </p:nvGraphicFramePr>
        <p:xfrm>
          <a:off x="3419872" y="3861048"/>
          <a:ext cx="495300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2" name="Equation" r:id="rId3" imgW="279360" imgH="203040" progId="Equation.DSMT4">
                  <p:embed/>
                </p:oleObj>
              </mc:Choice>
              <mc:Fallback>
                <p:oleObj name="Equation" r:id="rId3" imgW="279360" imgH="20304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872" y="3861048"/>
                        <a:ext cx="495300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2952800"/>
              </p:ext>
            </p:extLst>
          </p:nvPr>
        </p:nvGraphicFramePr>
        <p:xfrm>
          <a:off x="4283199" y="3854375"/>
          <a:ext cx="504825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3" name="Equation" r:id="rId5" imgW="279360" imgH="203040" progId="Equation.DSMT4">
                  <p:embed/>
                </p:oleObj>
              </mc:Choice>
              <mc:Fallback>
                <p:oleObj name="Equation" r:id="rId5" imgW="279360" imgH="20304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3199" y="3854375"/>
                        <a:ext cx="504825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456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Detection Analysis </a:t>
            </a:r>
            <a:br>
              <a:rPr lang="en-US" altLang="zh-CN" dirty="0" smtClean="0"/>
            </a:br>
            <a:r>
              <a:rPr lang="en-US" altLang="zh-CN" sz="2200" dirty="0" smtClean="0"/>
              <a:t>——PASCAL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VOC 2007test</a:t>
            </a:r>
            <a:endParaRPr lang="zh-CN" altLang="en-US" sz="22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005" y="1772816"/>
            <a:ext cx="6733990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9552" y="4100879"/>
            <a:ext cx="82809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Fast YOLO is the fastest object detection method on PASCAL; With 52:7% </a:t>
            </a:r>
            <a:r>
              <a:rPr lang="en-US" altLang="zh-CN" sz="2400" dirty="0" err="1"/>
              <a:t>mAP</a:t>
            </a:r>
            <a:r>
              <a:rPr lang="en-US" altLang="zh-CN" sz="2400" dirty="0"/>
              <a:t>, it is more than twice as </a:t>
            </a:r>
            <a:r>
              <a:rPr lang="en-US" altLang="zh-CN" sz="2400" dirty="0" smtClean="0"/>
              <a:t>accurate as </a:t>
            </a:r>
            <a:r>
              <a:rPr lang="en-US" altLang="zh-CN" sz="2400" dirty="0"/>
              <a:t>prior work on real-time </a:t>
            </a:r>
            <a:r>
              <a:rPr lang="en-US" altLang="zh-CN" sz="2400" dirty="0" smtClean="0"/>
              <a:t>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YOLO pushes </a:t>
            </a:r>
            <a:r>
              <a:rPr lang="en-US" altLang="zh-CN" sz="2400" dirty="0" err="1"/>
              <a:t>mAP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to 63:4</a:t>
            </a:r>
            <a:r>
              <a:rPr lang="en-US" altLang="zh-CN" sz="2400" dirty="0"/>
              <a:t>% while still maintaining real-time performance</a:t>
            </a:r>
            <a:endParaRPr lang="en-US" altLang="zh-CN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734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Detection Analysis </a:t>
            </a:r>
            <a:br>
              <a:rPr lang="en-US" altLang="zh-CN" dirty="0" smtClean="0"/>
            </a:br>
            <a:r>
              <a:rPr lang="en-US" altLang="zh-CN" sz="2200" dirty="0" smtClean="0"/>
              <a:t>——PASCAL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VOC 2007test</a:t>
            </a:r>
            <a:endParaRPr lang="zh-CN" altLang="en-US" sz="22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784" y="1772816"/>
            <a:ext cx="6098433" cy="328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3548" y="5374957"/>
            <a:ext cx="8136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US" altLang="zh-CN" dirty="0" smtClean="0"/>
              <a:t>Better ability to eliminate background error(sees the entire image during training and testing)</a:t>
            </a: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zh-CN" dirty="0" smtClean="0"/>
              <a:t>Struggle to localize objects correctly(each grid cell only predicts two boxes and can only have one class)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537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5" y="1138238"/>
            <a:ext cx="6115050" cy="458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607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838" y="1314450"/>
            <a:ext cx="6410325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187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981075"/>
            <a:ext cx="7391400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732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4" y="-27384"/>
            <a:ext cx="9110436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736"/>
            <a:ext cx="9144000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51101"/>
            <a:ext cx="9144001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195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823913"/>
            <a:ext cx="8020050" cy="521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564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Improvement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7187" y="2780928"/>
            <a:ext cx="78488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YOLO: (1)make each cell predict more bounding boxes</a:t>
            </a:r>
          </a:p>
          <a:p>
            <a:pPr algn="just"/>
            <a:r>
              <a:rPr lang="en-US" altLang="zh-CN" sz="2400" dirty="0" smtClean="0"/>
              <a:t>                (2)also put the idea of multi-scale into it in order to </a:t>
            </a:r>
            <a:r>
              <a:rPr lang="en-US" altLang="zh-CN" sz="2400" dirty="0" smtClean="0"/>
              <a:t>    process </a:t>
            </a:r>
            <a:r>
              <a:rPr lang="en-US" altLang="zh-CN" sz="2400" dirty="0" smtClean="0"/>
              <a:t>small objects</a:t>
            </a:r>
          </a:p>
          <a:p>
            <a:pPr algn="just"/>
            <a:r>
              <a:rPr lang="en-US" altLang="zh-CN" sz="2400" dirty="0" smtClean="0"/>
              <a:t>Features </a:t>
            </a:r>
          </a:p>
          <a:p>
            <a:pPr algn="just"/>
            <a:endParaRPr lang="en-US" altLang="zh-CN" sz="2400" dirty="0" smtClean="0"/>
          </a:p>
          <a:p>
            <a:pPr algn="just"/>
            <a:endParaRPr lang="en-US" altLang="zh-CN" sz="2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SSD: simplify its structure and speed up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5910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1600" y="1557663"/>
            <a:ext cx="720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/>
              <a:t>Thank you!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382844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 </a:t>
            </a:r>
            <a:r>
              <a:rPr lang="en-US" altLang="zh-CN" dirty="0" smtClean="0"/>
              <a:t>neural network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80728"/>
          </a:xfrm>
        </p:spPr>
        <p:txBody>
          <a:bodyPr/>
          <a:lstStyle/>
          <a:p>
            <a:r>
              <a:rPr lang="en-US" altLang="zh-CN" dirty="0"/>
              <a:t>the name we use for “stacked neural networks</a:t>
            </a:r>
            <a:r>
              <a:rPr lang="en-US" altLang="zh-CN" dirty="0" smtClean="0"/>
              <a:t>”</a:t>
            </a:r>
          </a:p>
          <a:p>
            <a:r>
              <a:rPr lang="en-US" altLang="zh-CN" dirty="0"/>
              <a:t>that is, networks composed of several layers.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2924944"/>
            <a:ext cx="461665" cy="324036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</a:rPr>
              <a:t>Neural network to deep learning</a:t>
            </a:r>
            <a:endParaRPr lang="zh-CN" altLang="en-US" dirty="0">
              <a:solidFill>
                <a:prstClr val="black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8" y="3160737"/>
            <a:ext cx="7019925" cy="30765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52120" y="32129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output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52120" y="454512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layer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5733256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input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965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 </a:t>
            </a:r>
            <a:r>
              <a:rPr lang="en-US" altLang="zh-CN" dirty="0" smtClean="0"/>
              <a:t>neural network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80728"/>
          </a:xfrm>
        </p:spPr>
        <p:txBody>
          <a:bodyPr/>
          <a:lstStyle/>
          <a:p>
            <a:r>
              <a:rPr lang="en-US" altLang="zh-CN" dirty="0"/>
              <a:t>the name we use for “stacked neural networks</a:t>
            </a:r>
            <a:r>
              <a:rPr lang="en-US" altLang="zh-CN" dirty="0" smtClean="0"/>
              <a:t>”</a:t>
            </a:r>
          </a:p>
          <a:p>
            <a:r>
              <a:rPr lang="en-US" altLang="zh-CN" dirty="0"/>
              <a:t>that is, networks composed of several layers.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13" y="2924944"/>
            <a:ext cx="7115175" cy="3629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536" y="2924944"/>
            <a:ext cx="461665" cy="286232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zh-CN" dirty="0" smtClean="0"/>
              <a:t>Typical example: CNN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486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86" y="1916832"/>
            <a:ext cx="7376429" cy="43204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3608" y="620688"/>
            <a:ext cx="6909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/>
              <a:t>Advantage: able to recognize more complexed features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78792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SSD: Single Shot </a:t>
            </a:r>
            <a:r>
              <a:rPr lang="en-US" altLang="zh-CN" dirty="0" err="1" smtClean="0"/>
              <a:t>MultiBox</a:t>
            </a:r>
            <a:r>
              <a:rPr lang="en-US" altLang="zh-CN" dirty="0" smtClean="0"/>
              <a:t> Detector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525963"/>
          </a:xfrm>
        </p:spPr>
        <p:txBody>
          <a:bodyPr>
            <a:normAutofit fontScale="92500" lnSpcReduction="20000"/>
          </a:bodyPr>
          <a:lstStyle/>
          <a:p>
            <a:pPr>
              <a:buClr>
                <a:srgbClr val="FF0000"/>
              </a:buClr>
              <a:buFont typeface="Calibri" panose="020F0502020204030204" pitchFamily="34" charset="0"/>
              <a:buChar char="?"/>
            </a:pPr>
            <a:r>
              <a:rPr lang="en-US" altLang="zh-CN" dirty="0" smtClean="0"/>
              <a:t>Tool?-- A single deep neural network</a:t>
            </a:r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?"/>
            </a:pPr>
            <a:r>
              <a:rPr lang="en-US" altLang="zh-CN" dirty="0" smtClean="0"/>
              <a:t>Framework?– </a:t>
            </a:r>
            <a:r>
              <a:rPr lang="en-US" altLang="zh-CN" dirty="0" err="1" smtClean="0"/>
              <a:t>Caffe</a:t>
            </a:r>
            <a:endParaRPr lang="en-US" altLang="zh-CN" dirty="0" smtClean="0"/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?"/>
            </a:pPr>
            <a:r>
              <a:rPr lang="en-US" altLang="zh-CN" dirty="0" smtClean="0"/>
              <a:t>Technology background?--related methods are structure-complicated and hard to bring high speed and good accuracy</a:t>
            </a:r>
          </a:p>
          <a:p>
            <a:r>
              <a:rPr lang="en-US" altLang="zh-CN" dirty="0" smtClean="0"/>
              <a:t>Solution and Advantages:</a:t>
            </a:r>
          </a:p>
          <a:p>
            <a:pPr>
              <a:buClr>
                <a:srgbClr val="00B050"/>
              </a:buClr>
              <a:buFont typeface="Calibri" panose="020F0502020204030204" pitchFamily="34" charset="0"/>
              <a:buChar char="@"/>
            </a:pPr>
            <a:r>
              <a:rPr lang="en-US" altLang="zh-CN" dirty="0" smtClean="0"/>
              <a:t>Providing a unified framework</a:t>
            </a:r>
          </a:p>
          <a:p>
            <a:pPr>
              <a:buClr>
                <a:srgbClr val="00B050"/>
              </a:buClr>
              <a:buFont typeface="Calibri" panose="020F0502020204030204" pitchFamily="34" charset="0"/>
              <a:buChar char="@"/>
            </a:pPr>
            <a:r>
              <a:rPr lang="en-US" altLang="zh-CN" dirty="0" smtClean="0"/>
              <a:t>much faster</a:t>
            </a:r>
          </a:p>
          <a:p>
            <a:pPr>
              <a:buClr>
                <a:srgbClr val="00B050"/>
              </a:buClr>
              <a:buFont typeface="Calibri" panose="020F0502020204030204" pitchFamily="34" charset="0"/>
              <a:buChar char="@"/>
            </a:pPr>
            <a:r>
              <a:rPr lang="en-US" altLang="zh-CN" dirty="0" smtClean="0"/>
              <a:t>better accuracy, </a:t>
            </a:r>
            <a:r>
              <a:rPr lang="en-US" altLang="zh-CN" dirty="0" smtClean="0">
                <a:solidFill>
                  <a:srgbClr val="FF0000"/>
                </a:solidFill>
              </a:rPr>
              <a:t>even with a smaller input image size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6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How SSD gets its goal?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293096"/>
            <a:ext cx="8229600" cy="2710071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For speed: </a:t>
            </a:r>
            <a:r>
              <a:rPr lang="en-US" altLang="zh-CN" dirty="0" smtClean="0">
                <a:solidFill>
                  <a:srgbClr val="FF0000"/>
                </a:solidFill>
              </a:rPr>
              <a:t>structure advantage!</a:t>
            </a:r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altLang="zh-CN" dirty="0" smtClean="0"/>
              <a:t>Eliminating bounding box proposals and subsequent pixel or feature resampling stage</a:t>
            </a:r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altLang="zh-CN" dirty="0" smtClean="0"/>
              <a:t>Adding convolution feature layers to the end of the </a:t>
            </a:r>
            <a:r>
              <a:rPr lang="en-US" altLang="zh-CN" dirty="0" err="1" smtClean="0"/>
              <a:t>tructed</a:t>
            </a:r>
            <a:r>
              <a:rPr lang="en-US" altLang="zh-CN" dirty="0" smtClean="0"/>
              <a:t> base network to predict detections at multiple </a:t>
            </a:r>
            <a:r>
              <a:rPr lang="en-US" altLang="zh-CN" dirty="0" err="1" smtClean="0"/>
              <a:t>scalaes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1208"/>
            <a:ext cx="9144000" cy="2713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椭圆 3"/>
          <p:cNvSpPr/>
          <p:nvPr/>
        </p:nvSpPr>
        <p:spPr>
          <a:xfrm>
            <a:off x="3995936" y="1219200"/>
            <a:ext cx="2304256" cy="3375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48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What do </a:t>
            </a:r>
            <a:r>
              <a:rPr lang="en-US" altLang="zh-CN" sz="3600" dirty="0"/>
              <a:t>convolution feature layers </a:t>
            </a:r>
            <a:r>
              <a:rPr lang="en-US" altLang="zh-CN" sz="3600" dirty="0" smtClean="0"/>
              <a:t>do?</a:t>
            </a:r>
            <a:endParaRPr lang="zh-CN" altLang="en-US" sz="3600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6" y="1124744"/>
            <a:ext cx="729615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9552" y="3789040"/>
            <a:ext cx="792088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Needs an input image and ground truth boxes for each object during training</a:t>
            </a:r>
          </a:p>
          <a:p>
            <a:pPr marL="285750" indent="-285750" algn="just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Evaluate a small set(e.g.4)of default boxes of different aspect ratios at each locations </a:t>
            </a:r>
            <a:r>
              <a:rPr lang="en-US" altLang="zh-CN" sz="2000" dirty="0" smtClean="0">
                <a:solidFill>
                  <a:srgbClr val="FF0000"/>
                </a:solidFill>
              </a:rPr>
              <a:t>in several feature maps with different scales</a:t>
            </a:r>
            <a:r>
              <a:rPr lang="en-US" altLang="zh-CN" sz="2000" dirty="0" smtClean="0"/>
              <a:t>.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Filters  match these default boxes to the ground truth boxes and predict both the shape offsets and confidence for all object categories for each default box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altLang="zh-CN" sz="2000" dirty="0"/>
              <a:t>The feed-forward convolutional network produces a fixed-size collection of bounding boxes and scores for the presence of object class in those boxes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199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2747</TotalTime>
  <Words>976</Words>
  <Application>Microsoft Office PowerPoint</Application>
  <PresentationFormat>全屏显示(4:3)</PresentationFormat>
  <Paragraphs>103</Paragraphs>
  <Slides>31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3" baseType="lpstr">
      <vt:lpstr>Office 主题</vt:lpstr>
      <vt:lpstr>Equation</vt:lpstr>
      <vt:lpstr>When deep learning meets object detection: Introduction to two technologies: SSD and YOLO  </vt:lpstr>
      <vt:lpstr>PowerPoint 演示文稿</vt:lpstr>
      <vt:lpstr>PowerPoint 演示文稿</vt:lpstr>
      <vt:lpstr>Deep neural network</vt:lpstr>
      <vt:lpstr>Deep neural network</vt:lpstr>
      <vt:lpstr>PowerPoint 演示文稿</vt:lpstr>
      <vt:lpstr>SSD: Single Shot MultiBox Detector</vt:lpstr>
      <vt:lpstr>How SSD gets its goal?</vt:lpstr>
      <vt:lpstr>What do convolution feature layers do?</vt:lpstr>
      <vt:lpstr>SSD overcoming the influence of resolution difference</vt:lpstr>
      <vt:lpstr>Quantity choice</vt:lpstr>
      <vt:lpstr>Quantity choice</vt:lpstr>
      <vt:lpstr>DATA</vt:lpstr>
      <vt:lpstr>PowerPoint 演示文稿</vt:lpstr>
      <vt:lpstr>PowerPoint 演示文稿</vt:lpstr>
      <vt:lpstr>Detection Analysis  ——PASCAL VOC 2007test and PSCAL VOC 2012 test</vt:lpstr>
      <vt:lpstr>Detection Analysis  ——Results on Pascal VOC2007 test</vt:lpstr>
      <vt:lpstr>YOLO You Only Look Once: Unified, Real-Time Object Detection</vt:lpstr>
      <vt:lpstr>How YOLO gets its goal?</vt:lpstr>
      <vt:lpstr>How unified detection works?</vt:lpstr>
      <vt:lpstr>How unified detection works?</vt:lpstr>
      <vt:lpstr>How unified detection works?</vt:lpstr>
      <vt:lpstr>DATA</vt:lpstr>
      <vt:lpstr>Detection Analysis  ——PASCAL VOC 2007test</vt:lpstr>
      <vt:lpstr>Detection Analysis  ——PASCAL VOC 2007test</vt:lpstr>
      <vt:lpstr>PowerPoint 演示文稿</vt:lpstr>
      <vt:lpstr>PowerPoint 演示文稿</vt:lpstr>
      <vt:lpstr>PowerPoint 演示文稿</vt:lpstr>
      <vt:lpstr>PowerPoint 演示文稿</vt:lpstr>
      <vt:lpstr>Improvement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When deep learning meets object detection: Introduction to two technologies: SSD and YOLO  </dc:title>
  <dc:creator>Administrator</dc:creator>
  <cp:lastModifiedBy>Administrator</cp:lastModifiedBy>
  <cp:revision>70</cp:revision>
  <dcterms:created xsi:type="dcterms:W3CDTF">2016-09-14T19:07:21Z</dcterms:created>
  <dcterms:modified xsi:type="dcterms:W3CDTF">2016-09-16T20:55:14Z</dcterms:modified>
</cp:coreProperties>
</file>